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3"/>
  </p:handoutMasterIdLst>
  <p:sldIdLst>
    <p:sldId id="256" r:id="rId3"/>
    <p:sldId id="257" r:id="rId5"/>
    <p:sldId id="258" r:id="rId6"/>
    <p:sldId id="259" r:id="rId7"/>
    <p:sldId id="270" r:id="rId8"/>
    <p:sldId id="271" r:id="rId9"/>
    <p:sldId id="272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83" r:id="rId19"/>
    <p:sldId id="268" r:id="rId20"/>
    <p:sldId id="269" r:id="rId21"/>
    <p:sldId id="284" r:id="rId22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7" Type="http://schemas.openxmlformats.org/officeDocument/2006/relationships/tags" Target="tags/tag84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handoutMaster" Target="handoutMasters/handoutMaster1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64.xml"/><Relationship Id="rId3" Type="http://schemas.openxmlformats.org/officeDocument/2006/relationships/hyperlink" Target="http://www.yzsip.com" TargetMode="Externa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4.xml"/><Relationship Id="rId2" Type="http://schemas.openxmlformats.org/officeDocument/2006/relationships/image" Target="../media/image12.png"/><Relationship Id="rId1" Type="http://schemas.openxmlformats.org/officeDocument/2006/relationships/tags" Target="../tags/tag7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6.xml"/><Relationship Id="rId1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7.xml"/><Relationship Id="rId1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8.xml"/><Relationship Id="rId1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9.xml"/><Relationship Id="rId2" Type="http://schemas.openxmlformats.org/officeDocument/2006/relationships/image" Target="../media/image16.png"/><Relationship Id="rId1" Type="http://schemas.openxmlformats.org/officeDocument/2006/relationships/hyperlink" Target="https://www.yzsip.com/trademark/cls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0.xml"/><Relationship Id="rId1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81.xml"/><Relationship Id="rId2" Type="http://schemas.openxmlformats.org/officeDocument/2006/relationships/image" Target="../media/image18.png"/><Relationship Id="rId1" Type="http://schemas.openxmlformats.org/officeDocument/2006/relationships/hyperlink" Target="https://www.yzsip.com/help/problem_detail?cid=9&amp;id=141" TargetMode="Externa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82.xml"/><Relationship Id="rId2" Type="http://schemas.openxmlformats.org/officeDocument/2006/relationships/image" Target="../media/image19.png"/><Relationship Id="rId1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83.xml"/><Relationship Id="rId2" Type="http://schemas.openxmlformats.org/officeDocument/2006/relationships/hyperlink" Target="https://www.yzsip.com/" TargetMode="Externa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5.xml"/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hyperlink" Target="http://www.yzsip.com" TargetMode="Externa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6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7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.xml"/><Relationship Id="rId1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1.xml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2.xml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69925" y="1467485"/>
            <a:ext cx="10852150" cy="2804795"/>
          </a:xfrm>
        </p:spPr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zh-CN" altLang="zh-CN">
                <a:solidFill>
                  <a:srgbClr val="FF0000"/>
                </a:solidFill>
                <a:effectLst/>
              </a:rPr>
              <a:t>企运网</a:t>
            </a:r>
            <a:br>
              <a:rPr lang="zh-CN" altLang="zh-CN">
                <a:solidFill>
                  <a:schemeClr val="accent4"/>
                </a:solidFill>
              </a:rPr>
            </a:br>
            <a:br>
              <a:rPr lang="zh-CN" altLang="zh-CN">
                <a:solidFill>
                  <a:schemeClr val="accent4"/>
                </a:solidFill>
              </a:rPr>
            </a:br>
            <a:r>
              <a:rPr lang="zh-CN" altLang="zh-CN">
                <a:solidFill>
                  <a:srgbClr val="FF0000"/>
                </a:solidFill>
              </a:rPr>
              <a:t>商标</a:t>
            </a:r>
            <a:r>
              <a:rPr lang="zh-CN" altLang="zh-CN">
                <a:solidFill>
                  <a:srgbClr val="FF0000"/>
                </a:solidFill>
                <a:sym typeface="+mn-ea"/>
              </a:rPr>
              <a:t>自助</a:t>
            </a:r>
            <a:r>
              <a:rPr lang="zh-CN" altLang="zh-CN">
                <a:solidFill>
                  <a:srgbClr val="FF0000"/>
                </a:solidFill>
              </a:rPr>
              <a:t>注册</a:t>
            </a:r>
            <a:r>
              <a:rPr lang="zh-CN" altLang="zh-CN">
                <a:solidFill>
                  <a:srgbClr val="FF0000"/>
                </a:solidFill>
              </a:rPr>
              <a:t>操作指南</a:t>
            </a:r>
            <a:endParaRPr lang="zh-CN" altLang="zh-CN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5939155" y="5309870"/>
            <a:ext cx="5468620" cy="499110"/>
          </a:xfrm>
        </p:spPr>
        <p:txBody>
          <a:bodyPr/>
          <a:lstStyle/>
          <a:p>
            <a:pPr algn="r"/>
            <a:r>
              <a:rPr lang="en-US" altLang="zh-CN"/>
              <a:t>2019.7.16</a:t>
            </a:r>
            <a:r>
              <a:rPr lang="zh-CN" altLang="en-US"/>
              <a:t>制作，</a:t>
            </a:r>
            <a:r>
              <a:rPr lang="en-US" altLang="zh-CN"/>
              <a:t>2024.10.11</a:t>
            </a:r>
            <a:r>
              <a:rPr lang="zh-CN" altLang="en-US"/>
              <a:t>修订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1309370" y="306070"/>
            <a:ext cx="84004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企运网   </a:t>
            </a:r>
            <a:r>
              <a:rPr lang="en-US" altLang="zh-CN">
                <a:hlinkClick r:id="rId3"/>
              </a:rPr>
              <a:t>https://www.yzsip.com</a:t>
            </a:r>
            <a:endParaRPr lang="zh-CN" altLang="en-US"/>
          </a:p>
        </p:txBody>
      </p:sp>
    </p:spTree>
    <p:custDataLst>
      <p:tags r:id="rId4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882" y="139900"/>
            <a:ext cx="10852237" cy="648000"/>
          </a:xfrm>
        </p:spPr>
        <p:txBody>
          <a:bodyPr/>
          <a:p>
            <a:pPr algn="ctr"/>
            <a:r>
              <a:rPr altLang="zh-CN"/>
              <a:t>个人商标申请人创建商标申请人指南</a:t>
            </a:r>
            <a:endParaRPr altLang="zh-CN"/>
          </a:p>
        </p:txBody>
      </p:sp>
      <p:sp>
        <p:nvSpPr>
          <p:cNvPr id="7" name="文本框 6"/>
          <p:cNvSpPr txBox="1"/>
          <p:nvPr/>
        </p:nvSpPr>
        <p:spPr>
          <a:xfrm>
            <a:off x="274955" y="932815"/>
            <a:ext cx="4253230" cy="3830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/>
              <a:t>个人申请人请上传</a:t>
            </a:r>
            <a:r>
              <a:rPr lang="zh-CN" altLang="en-US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最新</a:t>
            </a:r>
            <a:r>
              <a:rPr lang="zh-CN" altLang="en-US"/>
              <a:t>的个体户执照副本复印件（盖公章，章须是红色）或执照副本原件的扫描件或</a:t>
            </a:r>
            <a:r>
              <a:rPr lang="zh-CN" altLang="zh-CN"/>
              <a:t>照片</a:t>
            </a:r>
            <a:r>
              <a:rPr lang="zh-CN" altLang="en-US"/>
              <a:t>，</a:t>
            </a:r>
            <a:r>
              <a:rPr lang="zh-CN" altLang="en-US">
                <a:sym typeface="+mn-ea"/>
              </a:rPr>
              <a:t>个体户负责人的身份证正反面复印件（在正面复印件上签负责人姓名）或原件（不签名），</a:t>
            </a:r>
            <a:r>
              <a:rPr lang="zh-CN" altLang="en-US"/>
              <a:t>建议</a:t>
            </a:r>
            <a:r>
              <a:rPr lang="zh-CN" altLang="en-US">
                <a:sym typeface="+mn-ea"/>
              </a:rPr>
              <a:t>上传</a:t>
            </a:r>
            <a:r>
              <a:rPr lang="en-US" altLang="zh-CN">
                <a:solidFill>
                  <a:srgbClr val="FF0000"/>
                </a:solidFill>
              </a:rPr>
              <a:t>JPG</a:t>
            </a:r>
            <a:r>
              <a:rPr lang="zh-CN" altLang="en-US"/>
              <a:t>格式，</a:t>
            </a:r>
            <a:r>
              <a:rPr lang="zh-CN" altLang="en-US">
                <a:sym typeface="+mn-ea"/>
              </a:rPr>
              <a:t>尺寸</a:t>
            </a:r>
            <a:r>
              <a:rPr lang="en-US" altLang="zh-CN">
                <a:sym typeface="+mn-ea"/>
              </a:rPr>
              <a:t>300*475</a:t>
            </a:r>
            <a:r>
              <a:rPr lang="zh-CN" altLang="en-US">
                <a:sym typeface="+mn-ea"/>
              </a:rPr>
              <a:t>至</a:t>
            </a:r>
            <a:r>
              <a:rPr lang="en-US" altLang="zh-CN">
                <a:sym typeface="+mn-ea"/>
              </a:rPr>
              <a:t>500*795</a:t>
            </a:r>
            <a:r>
              <a:rPr lang="zh-CN" altLang="en-US">
                <a:sym typeface="+mn-ea"/>
              </a:rPr>
              <a:t>间，建议大小</a:t>
            </a:r>
            <a:r>
              <a:rPr lang="en-US" altLang="zh-CN">
                <a:sym typeface="+mn-ea"/>
              </a:rPr>
              <a:t>2</a:t>
            </a:r>
            <a:r>
              <a:rPr lang="en-US" altLang="zh-CN">
                <a:sym typeface="+mn-ea"/>
              </a:rPr>
              <a:t>0K</a:t>
            </a:r>
            <a:r>
              <a:rPr lang="zh-CN" altLang="en-US">
                <a:sym typeface="+mn-ea"/>
              </a:rPr>
              <a:t>至</a:t>
            </a:r>
            <a:r>
              <a:rPr lang="en-US" altLang="zh-CN">
                <a:sym typeface="+mn-ea"/>
              </a:rPr>
              <a:t>2</a:t>
            </a:r>
            <a:r>
              <a:rPr lang="en-US" altLang="zh-CN">
                <a:sym typeface="+mn-ea"/>
              </a:rPr>
              <a:t>00K</a:t>
            </a:r>
            <a:r>
              <a:rPr lang="zh-CN" altLang="en-US">
                <a:sym typeface="+mn-ea"/>
              </a:rPr>
              <a:t>间，</a:t>
            </a:r>
            <a:r>
              <a:rPr lang="zh-CN" altLang="en-US"/>
              <a:t>，大小不能超过</a:t>
            </a:r>
            <a:r>
              <a:rPr lang="en-US" altLang="zh-CN">
                <a:solidFill>
                  <a:srgbClr val="FF0000"/>
                </a:solidFill>
              </a:rPr>
              <a:t>2M</a:t>
            </a:r>
            <a:r>
              <a:rPr lang="zh-CN" altLang="en-US"/>
              <a:t>，</a:t>
            </a:r>
            <a:r>
              <a:rPr lang="zh-CN" altLang="en-US">
                <a:solidFill>
                  <a:srgbClr val="FF0000"/>
                </a:solidFill>
              </a:rPr>
              <a:t>注意看网页说明</a:t>
            </a:r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5" name="内容占位符 4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746625" y="932815"/>
            <a:ext cx="7319010" cy="536956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/>
              <a:t>创建商标申请人说明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9925" y="1296035"/>
            <a:ext cx="10852150" cy="3568065"/>
          </a:xfrm>
        </p:spPr>
        <p:txBody>
          <a:bodyPr/>
          <a:p>
            <a:r>
              <a:rPr lang="en-US" altLang="zh-CN" sz="2400"/>
              <a:t>1.</a:t>
            </a:r>
            <a:r>
              <a:rPr sz="2400"/>
              <a:t>个人或企业</a:t>
            </a:r>
            <a:r>
              <a:rPr lang="zh-CN" altLang="en-US" sz="2400"/>
              <a:t>会员可创建</a:t>
            </a:r>
            <a:r>
              <a:rPr lang="zh-CN" altLang="en-US" sz="2400">
                <a:solidFill>
                  <a:srgbClr val="FF0000"/>
                </a:solidFill>
              </a:rPr>
              <a:t>企业</a:t>
            </a:r>
            <a:r>
              <a:rPr lang="zh-CN" altLang="en-US" sz="2400"/>
              <a:t>商标申请人和</a:t>
            </a:r>
            <a:r>
              <a:rPr lang="zh-CN" altLang="en-US" sz="2400">
                <a:solidFill>
                  <a:srgbClr val="FF0000"/>
                </a:solidFill>
              </a:rPr>
              <a:t>个人</a:t>
            </a:r>
            <a:r>
              <a:rPr lang="zh-CN" altLang="en-US" sz="2400"/>
              <a:t>商标申请人的两种类型，且</a:t>
            </a:r>
            <a:r>
              <a:rPr lang="zh-CN" altLang="en-US" sz="2400">
                <a:solidFill>
                  <a:srgbClr val="FF0000"/>
                </a:solidFill>
              </a:rPr>
              <a:t>不限</a:t>
            </a:r>
            <a:r>
              <a:rPr lang="zh-CN" altLang="en-US" sz="2400"/>
              <a:t>创建商标申请人个数</a:t>
            </a:r>
            <a:endParaRPr lang="zh-CN" altLang="en-US" sz="2400"/>
          </a:p>
          <a:p>
            <a:r>
              <a:rPr lang="en-US" altLang="zh-CN" sz="2400"/>
              <a:t>2.</a:t>
            </a:r>
            <a:r>
              <a:rPr sz="2400"/>
              <a:t>创建商标申请人并提交</a:t>
            </a:r>
            <a:r>
              <a:rPr sz="2400"/>
              <a:t>后，网站管理员审核通过后才可以自助申请。</a:t>
            </a:r>
            <a:endParaRPr sz="2400"/>
          </a:p>
          <a:p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09670" y="323850"/>
            <a:ext cx="4309110" cy="647700"/>
          </a:xfrm>
        </p:spPr>
        <p:txBody>
          <a:bodyPr/>
          <a:p>
            <a:pPr algn="ctr"/>
            <a:r>
              <a:rPr lang="zh-CN" altLang="en-US"/>
              <a:t>商标申请表填写说明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045210" y="877570"/>
            <a:ext cx="977836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请选择一个申请人，如果是</a:t>
            </a:r>
            <a:r>
              <a:rPr lang="zh-CN" altLang="en-US" sz="1600">
                <a:solidFill>
                  <a:srgbClr val="FF0000"/>
                </a:solidFill>
              </a:rPr>
              <a:t>文字</a:t>
            </a:r>
            <a:r>
              <a:rPr lang="zh-CN" altLang="en-US" sz="1600"/>
              <a:t>商标且对字体无特殊要求，则直接填写文字后，再点击</a:t>
            </a:r>
            <a:r>
              <a:rPr lang="en-US" altLang="zh-CN" sz="1600"/>
              <a:t>“</a:t>
            </a:r>
            <a:r>
              <a:rPr lang="zh-CN" altLang="en-US" sz="1600">
                <a:sym typeface="+mn-ea"/>
              </a:rPr>
              <a:t>生成图样</a:t>
            </a:r>
            <a:r>
              <a:rPr lang="en-US" altLang="zh-CN" sz="1600"/>
              <a:t>”</a:t>
            </a:r>
            <a:r>
              <a:rPr lang="zh-CN" altLang="en-US" sz="1600"/>
              <a:t>，将生成</a:t>
            </a:r>
            <a:r>
              <a:rPr lang="en-US" altLang="zh-CN" sz="1600"/>
              <a:t>“</a:t>
            </a:r>
            <a:r>
              <a:rPr lang="zh-CN" altLang="en-US" sz="1600">
                <a:solidFill>
                  <a:srgbClr val="FF0000"/>
                </a:solidFill>
              </a:rPr>
              <a:t>文泉驿微米黑（可商用字体）</a:t>
            </a:r>
            <a:r>
              <a:rPr lang="en-US" altLang="zh-CN" sz="1600"/>
              <a:t>”</a:t>
            </a:r>
            <a:r>
              <a:rPr lang="zh-CN" altLang="en-US" sz="1600"/>
              <a:t>的商标样式，其他两种类型请直接上传</a:t>
            </a:r>
            <a:r>
              <a:rPr lang="en-US" altLang="zh-CN" sz="1600">
                <a:solidFill>
                  <a:srgbClr val="FF0000"/>
                </a:solidFill>
              </a:rPr>
              <a:t>JPG</a:t>
            </a:r>
            <a:r>
              <a:rPr lang="zh-CN" altLang="en-US" sz="1600"/>
              <a:t>格式的商标样式；如果是文字</a:t>
            </a:r>
            <a:r>
              <a:rPr lang="en-US" altLang="zh-CN" sz="1600"/>
              <a:t>+</a:t>
            </a:r>
            <a:r>
              <a:rPr lang="zh-CN" altLang="en-US" sz="1600"/>
              <a:t>图形，须填写文字部分，再上传整个商标</a:t>
            </a:r>
            <a:r>
              <a:rPr lang="en-US" altLang="zh-CN" sz="1600"/>
              <a:t>LOGO</a:t>
            </a:r>
            <a:r>
              <a:rPr lang="zh-CN" altLang="en-US" sz="1600"/>
              <a:t>。如果着色</a:t>
            </a:r>
            <a:r>
              <a:rPr lang="en-US" altLang="zh-CN" sz="1600"/>
              <a:t>LOGO</a:t>
            </a:r>
            <a:r>
              <a:rPr lang="zh-CN" altLang="en-US" sz="1600"/>
              <a:t>则上传着色</a:t>
            </a:r>
            <a:r>
              <a:rPr lang="en-US" altLang="zh-CN" sz="1600"/>
              <a:t>LOGO,</a:t>
            </a:r>
            <a:r>
              <a:rPr lang="zh-CN" altLang="en-US" sz="1600"/>
              <a:t>建议大小</a:t>
            </a:r>
            <a:r>
              <a:rPr lang="en-US" altLang="zh-CN" sz="1600">
                <a:solidFill>
                  <a:srgbClr val="FF0000"/>
                </a:solidFill>
              </a:rPr>
              <a:t>4</a:t>
            </a:r>
            <a:r>
              <a:rPr lang="en-US" altLang="zh-CN" sz="1600">
                <a:solidFill>
                  <a:srgbClr val="FF0000"/>
                </a:solidFill>
              </a:rPr>
              <a:t>00*400</a:t>
            </a:r>
            <a:r>
              <a:rPr lang="zh-CN" altLang="en-US" sz="1600">
                <a:solidFill>
                  <a:srgbClr val="FF0000"/>
                </a:solidFill>
              </a:rPr>
              <a:t>至</a:t>
            </a:r>
            <a:r>
              <a:rPr lang="en-US" altLang="zh-CN" sz="1600">
                <a:solidFill>
                  <a:srgbClr val="FF0000"/>
                </a:solidFill>
              </a:rPr>
              <a:t>8</a:t>
            </a:r>
            <a:r>
              <a:rPr lang="en-US" altLang="zh-CN" sz="1600">
                <a:solidFill>
                  <a:srgbClr val="FF0000"/>
                </a:solidFill>
              </a:rPr>
              <a:t>00*800</a:t>
            </a:r>
            <a:r>
              <a:rPr lang="zh-CN" altLang="en-US" sz="1600"/>
              <a:t>之间，则请直接上传</a:t>
            </a:r>
            <a:r>
              <a:rPr lang="en-US" altLang="zh-CN" sz="1600">
                <a:solidFill>
                  <a:srgbClr val="FF0000"/>
                </a:solidFill>
              </a:rPr>
              <a:t>JPG</a:t>
            </a:r>
            <a:r>
              <a:rPr lang="zh-CN" altLang="en-US" sz="1600"/>
              <a:t>格式即可。 </a:t>
            </a:r>
            <a:endParaRPr lang="zh-CN" altLang="en-US" sz="160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5210" y="1953895"/>
            <a:ext cx="9344025" cy="447484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305" y="427355"/>
            <a:ext cx="9086215" cy="743585"/>
          </a:xfrm>
        </p:spPr>
        <p:txBody>
          <a:bodyPr/>
          <a:p>
            <a:r>
              <a:rPr lang="zh-CN" altLang="en-US" sz="1800" b="0"/>
              <a:t>上一页填写完整后，直接点击下载委托书，打印后在</a:t>
            </a:r>
            <a:r>
              <a:rPr lang="zh-CN" altLang="en-US" sz="1800" b="0">
                <a:solidFill>
                  <a:srgbClr val="FF0000"/>
                </a:solidFill>
              </a:rPr>
              <a:t>右下角</a:t>
            </a:r>
            <a:r>
              <a:rPr lang="zh-CN" altLang="en-US" sz="1800" b="0"/>
              <a:t>盖章或签字，手机拍照或扫描后上传，建议使用</a:t>
            </a:r>
            <a:r>
              <a:rPr lang="en-US" altLang="zh-CN" sz="1800" b="0"/>
              <a:t>“</a:t>
            </a:r>
            <a:r>
              <a:rPr lang="zh-CN" altLang="en-US" sz="1800" b="0"/>
              <a:t>扫描全能王</a:t>
            </a:r>
            <a:r>
              <a:rPr lang="en-US" altLang="zh-CN" sz="1800" b="0"/>
              <a:t>”APP</a:t>
            </a:r>
            <a:r>
              <a:rPr sz="1800" b="0"/>
              <a:t>拍照</a:t>
            </a:r>
            <a:r>
              <a:rPr lang="zh-CN" altLang="en-US" sz="1800" b="0"/>
              <a:t>，格式为</a:t>
            </a:r>
            <a:r>
              <a:rPr lang="en-US" altLang="zh-CN" sz="1800" b="0">
                <a:solidFill>
                  <a:srgbClr val="FF0000"/>
                </a:solidFill>
              </a:rPr>
              <a:t>JPG</a:t>
            </a:r>
            <a:r>
              <a:rPr sz="1800" b="0">
                <a:solidFill>
                  <a:srgbClr val="FF0000"/>
                </a:solidFill>
              </a:rPr>
              <a:t>，建议长宽</a:t>
            </a:r>
            <a:r>
              <a:rPr lang="en-US" altLang="zh-CN" sz="1800" b="0">
                <a:solidFill>
                  <a:srgbClr val="FF0000"/>
                </a:solidFill>
              </a:rPr>
              <a:t>1000*1414px</a:t>
            </a:r>
            <a:r>
              <a:rPr lang="zh-CN" altLang="en-US" sz="1800" b="0"/>
              <a:t>，扫描像素</a:t>
            </a:r>
            <a:r>
              <a:rPr lang="en-US" altLang="zh-CN" sz="1800" b="0">
                <a:solidFill>
                  <a:srgbClr val="FF0000"/>
                </a:solidFill>
              </a:rPr>
              <a:t>72</a:t>
            </a:r>
            <a:r>
              <a:rPr sz="1800" b="0">
                <a:solidFill>
                  <a:srgbClr val="FF0000"/>
                </a:solidFill>
              </a:rPr>
              <a:t>至</a:t>
            </a:r>
            <a:r>
              <a:rPr lang="en-US" altLang="zh-CN" sz="1800" b="0">
                <a:solidFill>
                  <a:srgbClr val="FF0000"/>
                </a:solidFill>
              </a:rPr>
              <a:t>150</a:t>
            </a:r>
            <a:r>
              <a:rPr sz="1800" b="0"/>
              <a:t>之间，</a:t>
            </a:r>
            <a:r>
              <a:rPr lang="zh-CN" altLang="en-US" sz="1800" b="0"/>
              <a:t>文件大小不超过</a:t>
            </a:r>
            <a:r>
              <a:rPr lang="en-US" altLang="zh-CN" sz="1800" b="0">
                <a:solidFill>
                  <a:srgbClr val="FF0000"/>
                </a:solidFill>
              </a:rPr>
              <a:t>2M</a:t>
            </a:r>
            <a:r>
              <a:rPr lang="zh-CN" altLang="en-US" sz="1800" b="0"/>
              <a:t>。</a:t>
            </a:r>
            <a:endParaRPr lang="zh-CN" altLang="en-US" sz="1800" b="0"/>
          </a:p>
        </p:txBody>
      </p:sp>
      <p:sp>
        <p:nvSpPr>
          <p:cNvPr id="3" name="文本框 2"/>
          <p:cNvSpPr txBox="1"/>
          <p:nvPr/>
        </p:nvSpPr>
        <p:spPr>
          <a:xfrm>
            <a:off x="323215" y="1609725"/>
            <a:ext cx="2820035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200">
                <a:solidFill>
                  <a:srgbClr val="FF0000"/>
                </a:solidFill>
              </a:rPr>
              <a:t>A.</a:t>
            </a:r>
            <a:r>
              <a:rPr lang="zh-CN" altLang="en-US" sz="2200">
                <a:solidFill>
                  <a:srgbClr val="FF0000"/>
                </a:solidFill>
              </a:rPr>
              <a:t>企业申请人只需在委托书右下角加盖企业公章，不要签字</a:t>
            </a:r>
            <a:endParaRPr lang="zh-CN" altLang="en-US" sz="2200">
              <a:solidFill>
                <a:srgbClr val="FF0000"/>
              </a:solidFill>
            </a:endParaRPr>
          </a:p>
          <a:p>
            <a:endParaRPr lang="zh-CN" altLang="en-US" sz="2200">
              <a:solidFill>
                <a:srgbClr val="FF0000"/>
              </a:solidFill>
            </a:endParaRPr>
          </a:p>
          <a:p>
            <a:endParaRPr lang="zh-CN" altLang="en-US" sz="2200">
              <a:solidFill>
                <a:srgbClr val="FF0000"/>
              </a:solidFill>
            </a:endParaRPr>
          </a:p>
          <a:p>
            <a:r>
              <a:rPr lang="en-US" altLang="zh-CN" sz="2200">
                <a:solidFill>
                  <a:srgbClr val="FF0000"/>
                </a:solidFill>
              </a:rPr>
              <a:t>B.</a:t>
            </a:r>
            <a:r>
              <a:rPr lang="zh-CN" altLang="en-US" sz="2200">
                <a:solidFill>
                  <a:srgbClr val="FF0000"/>
                </a:solidFill>
              </a:rPr>
              <a:t>个人申请人只需在委托书</a:t>
            </a:r>
            <a:r>
              <a:rPr lang="zh-CN" altLang="en-US" sz="2200">
                <a:solidFill>
                  <a:srgbClr val="FF0000"/>
                </a:solidFill>
                <a:sym typeface="+mn-ea"/>
              </a:rPr>
              <a:t>右下角</a:t>
            </a:r>
            <a:r>
              <a:rPr lang="zh-CN" altLang="en-US" sz="2200">
                <a:solidFill>
                  <a:srgbClr val="FF0000"/>
                </a:solidFill>
              </a:rPr>
              <a:t>签字，不要盖章</a:t>
            </a:r>
            <a:endParaRPr lang="zh-CN" altLang="en-US" sz="2200">
              <a:solidFill>
                <a:srgbClr val="FF0000"/>
              </a:solidFill>
            </a:endParaRPr>
          </a:p>
        </p:txBody>
      </p:sp>
      <p:pic>
        <p:nvPicPr>
          <p:cNvPr id="5" name="内容占位符 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703955" y="1329055"/>
            <a:ext cx="5617845" cy="493395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altLang="zh-CN">
                <a:sym typeface="+mn-ea"/>
              </a:rPr>
              <a:t>选择商品或服务项目的快捷方法一</a:t>
            </a:r>
            <a:endParaRPr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rcRect l="10983" t="10669" r="14494" b="38065"/>
          <a:stretch>
            <a:fillRect/>
          </a:stretch>
        </p:blipFill>
        <p:spPr>
          <a:xfrm>
            <a:off x="906780" y="2036445"/>
            <a:ext cx="10605770" cy="456057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127125" y="1079500"/>
            <a:ext cx="101650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如果不会选择项目，请使用智能推荐，如果以前登陆同一会员的帐户申请过商标，本次只是换个申</a:t>
            </a:r>
            <a:endParaRPr lang="zh-CN" altLang="en-US"/>
          </a:p>
          <a:p>
            <a:r>
              <a:rPr lang="zh-CN" altLang="en-US"/>
              <a:t>请人或换个商标申请，不更换项目，直接点击</a:t>
            </a:r>
            <a:r>
              <a:rPr lang="en-US" altLang="zh-CN"/>
              <a:t>“</a:t>
            </a:r>
            <a:r>
              <a:rPr lang="zh-CN" altLang="en-US"/>
              <a:t>最近注册过的商标</a:t>
            </a:r>
            <a:r>
              <a:rPr lang="en-US" altLang="zh-CN"/>
              <a:t>”</a:t>
            </a:r>
            <a:r>
              <a:rPr lang="zh-CN" altLang="en-US"/>
              <a:t>后面的项目，则直接选择好了项目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52140" y="202565"/>
            <a:ext cx="6507480" cy="520065"/>
          </a:xfrm>
        </p:spPr>
        <p:txBody>
          <a:bodyPr/>
          <a:p>
            <a:pPr algn="ctr"/>
            <a:r>
              <a:rPr altLang="zh-CN">
                <a:sym typeface="+mn-ea"/>
              </a:rPr>
              <a:t>选择商品或服务项目的快捷方法二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167130" y="909320"/>
            <a:ext cx="997966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如果是分类表中有的项目，直接填写后点击</a:t>
            </a:r>
            <a:r>
              <a:rPr lang="en-US" altLang="zh-CN"/>
              <a:t>“</a:t>
            </a:r>
            <a:r>
              <a:rPr lang="zh-CN" altLang="en-US"/>
              <a:t>快速添加</a:t>
            </a:r>
            <a:r>
              <a:rPr lang="en-US" altLang="zh-CN"/>
              <a:t>”</a:t>
            </a:r>
            <a:r>
              <a:rPr lang="zh-CN" altLang="en-US"/>
              <a:t>即可，多个项目间用空格间隔，可以实现快速添加。比如</a:t>
            </a:r>
            <a:r>
              <a:rPr lang="en-US" altLang="zh-CN"/>
              <a:t>“</a:t>
            </a:r>
            <a:r>
              <a:rPr lang="zh-CN" altLang="en-US"/>
              <a:t>大衣  服装   白酒   新鲜水果</a:t>
            </a:r>
            <a:r>
              <a:rPr lang="en-US" altLang="zh-CN"/>
              <a:t>”</a:t>
            </a:r>
            <a:r>
              <a:rPr lang="zh-CN" altLang="en-US"/>
              <a:t>，点击看最新</a:t>
            </a:r>
            <a:r>
              <a:rPr lang="zh-CN" altLang="en-US">
                <a:hlinkClick r:id="rId1" action="ppaction://hlinkfile"/>
              </a:rPr>
              <a:t>分类表</a:t>
            </a:r>
            <a:endParaRPr lang="zh-CN" altLang="en-US">
              <a:hlinkClick r:id="rId1" action="ppaction://hlinkfile"/>
            </a:endParaRPr>
          </a:p>
          <a:p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710" y="1939925"/>
            <a:ext cx="10868025" cy="424815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52140" y="202565"/>
            <a:ext cx="6507480" cy="520065"/>
          </a:xfrm>
        </p:spPr>
        <p:txBody>
          <a:bodyPr/>
          <a:p>
            <a:pPr algn="ctr"/>
            <a:r>
              <a:rPr altLang="zh-CN">
                <a:sym typeface="+mn-ea"/>
              </a:rPr>
              <a:t>选择商品或服务项目的快捷方法三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167130" y="889635"/>
            <a:ext cx="99796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如果商品或服务项目</a:t>
            </a:r>
            <a:r>
              <a:rPr lang="zh-CN" altLang="en-US">
                <a:solidFill>
                  <a:srgbClr val="FF0000"/>
                </a:solidFill>
              </a:rPr>
              <a:t>不变</a:t>
            </a:r>
            <a:r>
              <a:rPr lang="zh-CN" altLang="en-US"/>
              <a:t>，只是变换了商标名称，可以点击</a:t>
            </a:r>
            <a:r>
              <a:rPr lang="en-US" altLang="zh-CN"/>
              <a:t>“</a:t>
            </a:r>
            <a:r>
              <a:rPr lang="zh-CN" altLang="en-US">
                <a:solidFill>
                  <a:srgbClr val="FF0000"/>
                </a:solidFill>
              </a:rPr>
              <a:t>最近注册过的商标</a:t>
            </a:r>
            <a:r>
              <a:rPr lang="en-US" altLang="zh-CN">
                <a:solidFill>
                  <a:srgbClr val="FF0000"/>
                </a:solidFill>
              </a:rPr>
              <a:t>”</a:t>
            </a:r>
            <a:r>
              <a:rPr lang="zh-CN" altLang="en-US"/>
              <a:t>后的商标名称，实现快速选择，比如下图，点击</a:t>
            </a:r>
            <a:r>
              <a:rPr lang="en-US" altLang="zh-CN"/>
              <a:t>“</a:t>
            </a:r>
            <a:r>
              <a:rPr lang="zh-CN" altLang="en-US"/>
              <a:t>健康法则</a:t>
            </a:r>
            <a:r>
              <a:rPr lang="zh-CN" altLang="en-US"/>
              <a:t>”</a:t>
            </a:r>
            <a:endParaRPr lang="en-US" altLang="zh-CN"/>
          </a:p>
        </p:txBody>
      </p:sp>
      <p:pic>
        <p:nvPicPr>
          <p:cNvPr id="13" name="内容占位符 1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69925" y="1630680"/>
            <a:ext cx="10852150" cy="437070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20670" y="359410"/>
            <a:ext cx="6551295" cy="647700"/>
          </a:xfrm>
        </p:spPr>
        <p:txBody>
          <a:bodyPr/>
          <a:p>
            <a:pPr algn="ctr"/>
            <a:r>
              <a:rPr lang="zh-CN" altLang="en-US"/>
              <a:t>付款说明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74650" y="1463040"/>
            <a:ext cx="4112260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2000">
                <a:sym typeface="+mn-ea"/>
              </a:rPr>
              <a:t>如果不需要增值服务且帐户中有足额的余额，另外认为自己的商标有很大机率通过，则请直接点击</a:t>
            </a:r>
            <a:r>
              <a:rPr lang="en-US" altLang="zh-CN" sz="2000">
                <a:sym typeface="+mn-ea"/>
              </a:rPr>
              <a:t>“</a:t>
            </a:r>
            <a:r>
              <a:rPr lang="zh-CN" altLang="en-US" sz="2000">
                <a:sym typeface="+mn-ea"/>
              </a:rPr>
              <a:t>提交审核并付款</a:t>
            </a:r>
            <a:r>
              <a:rPr lang="en-US" altLang="zh-CN" sz="2000">
                <a:sym typeface="+mn-ea"/>
              </a:rPr>
              <a:t>”</a:t>
            </a:r>
            <a:r>
              <a:rPr lang="zh-CN" altLang="en-US" sz="2000">
                <a:sym typeface="+mn-ea"/>
              </a:rPr>
              <a:t>即可，否则请选择</a:t>
            </a:r>
            <a:r>
              <a:rPr lang="en-US" altLang="zh-CN" sz="2000">
                <a:sym typeface="+mn-ea"/>
              </a:rPr>
              <a:t>“</a:t>
            </a:r>
            <a:r>
              <a:rPr lang="zh-CN" altLang="en-US" sz="2000">
                <a:sym typeface="+mn-ea"/>
              </a:rPr>
              <a:t>盲查担保服务</a:t>
            </a:r>
            <a:r>
              <a:rPr lang="en-US" altLang="zh-CN" sz="2000">
                <a:sym typeface="+mn-ea"/>
              </a:rPr>
              <a:t>”</a:t>
            </a:r>
            <a:r>
              <a:rPr lang="zh-CN" altLang="en-US" sz="2000">
                <a:sym typeface="+mn-ea"/>
              </a:rPr>
              <a:t>，如因盲查期出现相同商标名称被驳回(仅指全部驳回情况)，赔付300元整。如果暂时不申请，请点击保存。</a:t>
            </a:r>
            <a:r>
              <a:rPr lang="zh-CN" altLang="en-US" sz="2000">
                <a:solidFill>
                  <a:srgbClr val="FF0000"/>
                </a:solidFill>
              </a:rPr>
              <a:t>自主查询通过率极低。</a:t>
            </a:r>
            <a:r>
              <a:rPr lang="zh-CN" altLang="en-US" sz="2000">
                <a:solidFill>
                  <a:srgbClr val="FF0000"/>
                </a:solidFill>
                <a:hlinkClick r:id="rId1" action="ppaction://hlinkfile"/>
              </a:rPr>
              <a:t>详情请看</a:t>
            </a:r>
            <a:endParaRPr lang="zh-CN" altLang="en-US" sz="2000">
              <a:solidFill>
                <a:srgbClr val="FF0000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3175" y="1062355"/>
            <a:ext cx="6419850" cy="510857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/>
              <a:t>关注公众号，网站将及时微信通知商标状态信息</a:t>
            </a:r>
            <a:endParaRPr lang="zh-CN" altLang="en-US"/>
          </a:p>
        </p:txBody>
      </p:sp>
      <p:pic>
        <p:nvPicPr>
          <p:cNvPr id="7" name="图片 6" descr="qywwx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2610" y="1443990"/>
            <a:ext cx="2226945" cy="222694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337310" y="4474845"/>
            <a:ext cx="32181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 </a:t>
            </a:r>
            <a:r>
              <a:rPr lang="zh-CN" altLang="en-US"/>
              <a:t>公众号搜索：企运网企业服务</a:t>
            </a:r>
            <a:endParaRPr lang="en-US" altLang="zh-CN"/>
          </a:p>
        </p:txBody>
      </p:sp>
      <p:sp>
        <p:nvSpPr>
          <p:cNvPr id="9" name="文本框 8"/>
          <p:cNvSpPr txBox="1"/>
          <p:nvPr/>
        </p:nvSpPr>
        <p:spPr>
          <a:xfrm>
            <a:off x="1819275" y="3825240"/>
            <a:ext cx="2240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 </a:t>
            </a:r>
            <a:r>
              <a:rPr lang="zh-CN" altLang="en-US"/>
              <a:t>微信号：</a:t>
            </a:r>
            <a:r>
              <a:rPr lang="en-US" altLang="zh-CN"/>
              <a:t>yzsip_com</a:t>
            </a:r>
            <a:endParaRPr lang="en-US" altLang="zh-CN"/>
          </a:p>
        </p:txBody>
      </p:sp>
      <p:sp>
        <p:nvSpPr>
          <p:cNvPr id="11" name="内容占位符 10"/>
          <p:cNvSpPr/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>
                <a:solidFill>
                  <a:schemeClr val="accent3">
                    <a:lumMod val="20000"/>
                    <a:lumOff val="80000"/>
                  </a:schemeClr>
                </a:solidFill>
              </a:rPr>
              <a:t>1</a:t>
            </a:r>
            <a:endParaRPr lang="en-US" altLang="zh-CN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2" name="图片 11" descr="444_看图王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7150" y="1337945"/>
            <a:ext cx="5913755" cy="481774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/>
              <a:t>关注公众号，网站将及时微信通知商标状态信息</a:t>
            </a:r>
            <a:endParaRPr lang="zh-CN" altLang="en-US"/>
          </a:p>
        </p:txBody>
      </p:sp>
      <p:pic>
        <p:nvPicPr>
          <p:cNvPr id="7" name="图片 6" descr="qywwx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2610" y="1443990"/>
            <a:ext cx="2226945" cy="222694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337310" y="4474845"/>
            <a:ext cx="32181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 </a:t>
            </a:r>
            <a:r>
              <a:rPr lang="zh-CN" altLang="en-US"/>
              <a:t>公众号搜索：企运网企业服务</a:t>
            </a:r>
            <a:endParaRPr lang="en-US" altLang="zh-CN"/>
          </a:p>
        </p:txBody>
      </p:sp>
      <p:sp>
        <p:nvSpPr>
          <p:cNvPr id="9" name="文本框 8"/>
          <p:cNvSpPr txBox="1"/>
          <p:nvPr/>
        </p:nvSpPr>
        <p:spPr>
          <a:xfrm>
            <a:off x="1819275" y="3825240"/>
            <a:ext cx="2240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 </a:t>
            </a:r>
            <a:r>
              <a:rPr lang="zh-CN" altLang="en-US"/>
              <a:t>微信号：</a:t>
            </a:r>
            <a:r>
              <a:rPr lang="en-US" altLang="zh-CN"/>
              <a:t>yzsip_com</a:t>
            </a:r>
            <a:endParaRPr lang="en-US" altLang="zh-CN"/>
          </a:p>
        </p:txBody>
      </p:sp>
      <p:sp>
        <p:nvSpPr>
          <p:cNvPr id="11" name="内容占位符 10"/>
          <p:cNvSpPr/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>
                <a:solidFill>
                  <a:schemeClr val="accent3">
                    <a:lumMod val="20000"/>
                    <a:lumOff val="80000"/>
                  </a:schemeClr>
                </a:solidFill>
              </a:rPr>
              <a:t>1</a:t>
            </a:r>
            <a:endParaRPr lang="en-US" altLang="zh-CN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718685" y="2947035"/>
            <a:ext cx="64306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谢谢观看，点击</a:t>
            </a:r>
            <a:r>
              <a:rPr lang="en-US" altLang="zh-CN" sz="2400">
                <a:hlinkClick r:id="rId2" action="ppaction://hlinkfile"/>
              </a:rPr>
              <a:t>www.yzsip.com</a:t>
            </a:r>
            <a:r>
              <a:rPr lang="en-US" altLang="zh-CN" sz="2400"/>
              <a:t>,</a:t>
            </a:r>
            <a:r>
              <a:rPr lang="zh-CN" altLang="en-US" sz="2400"/>
              <a:t>立即体验</a:t>
            </a:r>
            <a:endParaRPr lang="zh-CN" altLang="en-US" sz="2400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6532" y="716480"/>
            <a:ext cx="10852237" cy="648000"/>
          </a:xfrm>
        </p:spPr>
        <p:txBody>
          <a:bodyPr/>
          <a:p>
            <a:pPr algn="ctr"/>
            <a:r>
              <a:rPr altLang="zh-CN"/>
              <a:t>可使用的操作工具：电脑、 手机、平板</a:t>
            </a:r>
            <a:endParaRPr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9925" y="2115820"/>
            <a:ext cx="10852150" cy="4221480"/>
          </a:xfrm>
        </p:spPr>
        <p:txBody>
          <a:bodyPr/>
          <a:p>
            <a:pPr marL="0" indent="0" algn="ctr">
              <a:buNone/>
            </a:pPr>
            <a:r>
              <a:rPr altLang="zh-CN" sz="24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建议使用电脑</a:t>
            </a:r>
            <a:r>
              <a:rPr sz="24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，因为选择自助服务，有一个委托书需要打印</a:t>
            </a:r>
            <a:endParaRPr lang="zh-CN" altLang="en-US" sz="240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69925" y="3952875"/>
            <a:ext cx="50069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2800"/>
              <a:t>网址：</a:t>
            </a:r>
            <a:r>
              <a:rPr lang="en-US" altLang="zh-CN" sz="2800">
                <a:hlinkClick r:id="rId1"/>
              </a:rPr>
              <a:t>https://www.yzsip.com</a:t>
            </a:r>
            <a:endParaRPr lang="en-US" altLang="zh-CN" sz="2800"/>
          </a:p>
        </p:txBody>
      </p:sp>
      <p:pic>
        <p:nvPicPr>
          <p:cNvPr id="5" name="图片 4" descr="qywwx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8685" y="3474085"/>
            <a:ext cx="1504950" cy="1504950"/>
          </a:xfrm>
          <a:prstGeom prst="rect">
            <a:avLst/>
          </a:prstGeom>
        </p:spPr>
      </p:pic>
      <p:pic>
        <p:nvPicPr>
          <p:cNvPr id="6" name="图片 5" descr="qywxcx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4500" y="3474085"/>
            <a:ext cx="1504950" cy="150495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9424035" y="5193665"/>
            <a:ext cx="1325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微信小程序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5621020" y="5193665"/>
            <a:ext cx="2240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 </a:t>
            </a:r>
            <a:r>
              <a:rPr lang="zh-CN" altLang="en-US"/>
              <a:t>微信号：</a:t>
            </a:r>
            <a:r>
              <a:rPr lang="en-US" altLang="zh-CN"/>
              <a:t>yzsip_com</a:t>
            </a:r>
            <a:endParaRPr lang="en-US" altLang="zh-CN"/>
          </a:p>
        </p:txBody>
      </p:sp>
      <p:sp>
        <p:nvSpPr>
          <p:cNvPr id="10" name="文本框 9"/>
          <p:cNvSpPr txBox="1"/>
          <p:nvPr/>
        </p:nvSpPr>
        <p:spPr>
          <a:xfrm>
            <a:off x="5025390" y="5730240"/>
            <a:ext cx="32181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 </a:t>
            </a:r>
            <a:r>
              <a:rPr lang="zh-CN" altLang="en-US"/>
              <a:t>公众号搜索：企运网企业服务</a:t>
            </a:r>
            <a:endParaRPr lang="en-US" altLang="zh-CN"/>
          </a:p>
        </p:txBody>
      </p:sp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第一步：会员注册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69925" y="2314575"/>
            <a:ext cx="5698490" cy="382143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3865" y="2314575"/>
            <a:ext cx="3937635" cy="382079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34695" y="1260475"/>
            <a:ext cx="52012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/>
              <a:t>如果第一次来到本站，请选择手机号注册 </a:t>
            </a:r>
            <a:endParaRPr lang="zh-CN" altLang="zh-CN"/>
          </a:p>
        </p:txBody>
      </p:sp>
      <p:sp>
        <p:nvSpPr>
          <p:cNvPr id="7" name="文本框 6"/>
          <p:cNvSpPr txBox="1"/>
          <p:nvPr/>
        </p:nvSpPr>
        <p:spPr>
          <a:xfrm>
            <a:off x="6252210" y="1260475"/>
            <a:ext cx="50660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/>
              <a:t>如果以前注册过本站，可选择以下两种方式登陆</a:t>
            </a:r>
            <a:endParaRPr lang="zh-CN" altLang="zh-CN"/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2000"/>
              <a:t>选择</a:t>
            </a:r>
            <a:r>
              <a:rPr lang="en-US" altLang="zh-CN" sz="2000"/>
              <a:t>QQ</a:t>
            </a:r>
            <a:r>
              <a:rPr sz="2000"/>
              <a:t>或微信登陆的，且已帐号的选择图</a:t>
            </a:r>
            <a:r>
              <a:rPr lang="en-US" altLang="zh-CN" sz="2000"/>
              <a:t>1</a:t>
            </a:r>
            <a:r>
              <a:rPr sz="2000"/>
              <a:t>操作，如果未注册过，选择图</a:t>
            </a:r>
            <a:r>
              <a:rPr lang="en-US" altLang="zh-CN" sz="2000"/>
              <a:t>2</a:t>
            </a:r>
            <a:r>
              <a:rPr sz="2000">
                <a:sym typeface="+mn-ea"/>
              </a:rPr>
              <a:t>操作</a:t>
            </a:r>
            <a:endParaRPr lang="en-US" altLang="zh-CN" sz="2000">
              <a:sym typeface="+mn-ea"/>
            </a:endParaRPr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69925" y="1802765"/>
            <a:ext cx="5442585" cy="42773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1780" y="1720215"/>
            <a:ext cx="4559935" cy="435991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842895" y="5443855"/>
            <a:ext cx="17729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图</a:t>
            </a:r>
            <a:r>
              <a:rPr lang="en-US" altLang="zh-CN"/>
              <a:t>1</a:t>
            </a:r>
            <a:endParaRPr lang="en-US" altLang="zh-CN"/>
          </a:p>
        </p:txBody>
      </p:sp>
      <p:sp>
        <p:nvSpPr>
          <p:cNvPr id="8" name="文本框 7"/>
          <p:cNvSpPr txBox="1"/>
          <p:nvPr/>
        </p:nvSpPr>
        <p:spPr>
          <a:xfrm>
            <a:off x="8127365" y="5443855"/>
            <a:ext cx="17729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图</a:t>
            </a:r>
            <a:r>
              <a:rPr lang="en-US" altLang="zh-CN"/>
              <a:t>2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/>
              <a:t>会员认证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160010" y="1738630"/>
            <a:ext cx="5943600" cy="408622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19430" y="1285875"/>
            <a:ext cx="4506595" cy="22650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lnSpc>
                <a:spcPct val="150000"/>
              </a:lnSpc>
            </a:pPr>
            <a:r>
              <a:rPr lang="zh-CN" altLang="en-US"/>
              <a:t>点击</a:t>
            </a:r>
            <a:r>
              <a:rPr lang="en-US" altLang="zh-CN"/>
              <a:t>“</a:t>
            </a:r>
            <a:r>
              <a:rPr lang="zh-CN" altLang="en-US"/>
              <a:t>控制台</a:t>
            </a:r>
            <a:r>
              <a:rPr lang="en-US" altLang="zh-CN"/>
              <a:t>”</a:t>
            </a:r>
            <a:r>
              <a:rPr lang="zh-CN" altLang="en-US"/>
              <a:t>后，点击</a:t>
            </a:r>
            <a:r>
              <a:rPr lang="en-US" altLang="zh-CN"/>
              <a:t>“</a:t>
            </a:r>
            <a:r>
              <a:rPr lang="zh-CN" altLang="en-US">
                <a:solidFill>
                  <a:schemeClr val="accent2"/>
                </a:solidFill>
              </a:rPr>
              <a:t>会员认证</a:t>
            </a:r>
            <a:r>
              <a:rPr lang="en-US" altLang="zh-CN"/>
              <a:t>”</a:t>
            </a:r>
            <a:r>
              <a:rPr lang="zh-CN" altLang="en-US"/>
              <a:t>进行个人会员或企业会员认证，</a:t>
            </a:r>
            <a:r>
              <a:rPr lang="zh-CN" altLang="en-US">
                <a:sym typeface="+mn-ea"/>
              </a:rPr>
              <a:t>会员可以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相互转换认证类型，会员认证后方可在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“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用户中心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-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财务管理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-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发票管理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”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中申请开具发票，不开具发票可以选择不认证。</a:t>
            </a:r>
            <a:endParaRPr lang="en-US" altLang="zh-CN">
              <a:solidFill>
                <a:srgbClr val="FF0000"/>
              </a:solidFill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45465" y="3992245"/>
            <a:ext cx="38931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建议关注本司公众号</a:t>
            </a:r>
            <a:r>
              <a:rPr lang="en-US" altLang="zh-CN"/>
              <a:t>“</a:t>
            </a:r>
            <a:r>
              <a:rPr lang="zh-CN" altLang="en-US"/>
              <a:t>企运网企业服务</a:t>
            </a:r>
            <a:r>
              <a:rPr lang="en-US" altLang="zh-CN"/>
              <a:t>”</a:t>
            </a:r>
            <a:r>
              <a:rPr lang="zh-CN" altLang="en-US"/>
              <a:t>，【 微信号：</a:t>
            </a:r>
            <a:r>
              <a:rPr lang="en-US" altLang="zh-CN">
                <a:solidFill>
                  <a:srgbClr val="FF0000"/>
                </a:solidFill>
              </a:rPr>
              <a:t>yzsip_com</a:t>
            </a:r>
            <a:r>
              <a:rPr lang="zh-CN" altLang="en-US"/>
              <a:t>】</a:t>
            </a:r>
            <a:endParaRPr lang="en-US" altLang="zh-CN"/>
          </a:p>
        </p:txBody>
      </p:sp>
      <p:sp>
        <p:nvSpPr>
          <p:cNvPr id="7" name="文本框 6"/>
          <p:cNvSpPr txBox="1"/>
          <p:nvPr/>
        </p:nvSpPr>
        <p:spPr>
          <a:xfrm>
            <a:off x="669925" y="5078095"/>
            <a:ext cx="36207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商标状态变更后，会微信通知您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/>
              <a:t>填写会员认证信息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796790" y="1253490"/>
            <a:ext cx="6614160" cy="50412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63525" y="1370965"/>
            <a:ext cx="443039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200000"/>
              </a:lnSpc>
            </a:pPr>
            <a:r>
              <a:rPr lang="zh-CN" altLang="en-US"/>
              <a:t>根据您的信息，选择一个合适的认证方式，无论选择哪种，在下一步的商标申请人认证中，不影响选择企业单位或自然人认证。</a:t>
            </a:r>
            <a:endParaRPr lang="zh-CN" altLang="en-US">
              <a:solidFill>
                <a:srgbClr val="FF0000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/>
              <a:t>示例：微信通知截图</a:t>
            </a:r>
            <a:endParaRPr lang="zh-CN" altLang="en-US"/>
          </a:p>
        </p:txBody>
      </p:sp>
      <p:sp>
        <p:nvSpPr>
          <p:cNvPr id="4" name="内容占位符 3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5" name="图片 4" descr="微信图片_201909170945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98645" y="1443355"/>
            <a:ext cx="2350135" cy="489394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34915" y="431800"/>
            <a:ext cx="6487160" cy="5679440"/>
          </a:xfrm>
        </p:spPr>
        <p:txBody>
          <a:bodyPr/>
          <a:p>
            <a:r>
              <a:rPr lang="zh-CN" altLang="en-US"/>
              <a:t>会员注册成功后，点击打开</a:t>
            </a:r>
            <a:r>
              <a:rPr lang="en-US" altLang="zh-CN">
                <a:sym typeface="+mn-ea"/>
              </a:rPr>
              <a:t>“</a:t>
            </a:r>
            <a:r>
              <a:rPr>
                <a:sym typeface="+mn-ea"/>
              </a:rPr>
              <a:t>控制台</a:t>
            </a:r>
            <a:r>
              <a:rPr lang="en-US" altLang="zh-CN"/>
              <a:t>”</a:t>
            </a:r>
            <a:r>
              <a:t>，再左边点击</a:t>
            </a:r>
            <a:r>
              <a:rPr lang="en-US" altLang="zh-CN"/>
              <a:t>“</a:t>
            </a:r>
            <a:r>
              <a:t>商标</a:t>
            </a:r>
            <a:r>
              <a:rPr lang="en-US" altLang="zh-CN"/>
              <a:t>.</a:t>
            </a:r>
            <a:r>
              <a:t>知产</a:t>
            </a:r>
            <a:r>
              <a:rPr lang="en-US" altLang="zh-CN">
                <a:sym typeface="+mn-ea"/>
              </a:rPr>
              <a:t>”</a:t>
            </a:r>
            <a:r>
              <a:rPr altLang="zh-CN">
                <a:sym typeface="+mn-ea"/>
              </a:rPr>
              <a:t>下的</a:t>
            </a:r>
            <a:r>
              <a:rPr lang="en-US" altLang="zh-CN">
                <a:sym typeface="+mn-ea"/>
              </a:rPr>
              <a:t>“</a:t>
            </a:r>
            <a:r>
              <a:rPr>
                <a:sym typeface="+mn-ea"/>
              </a:rPr>
              <a:t>商标申请人</a:t>
            </a:r>
            <a:r>
              <a:rPr lang="en-US" altLang="zh-CN">
                <a:sym typeface="+mn-ea"/>
              </a:rPr>
              <a:t>“</a:t>
            </a:r>
            <a:r>
              <a:rPr>
                <a:sym typeface="+mn-ea"/>
              </a:rPr>
              <a:t>，再点击</a:t>
            </a:r>
            <a:r>
              <a:rPr lang="en-US" altLang="zh-CN">
                <a:sym typeface="+mn-ea"/>
              </a:rPr>
              <a:t>”</a:t>
            </a:r>
            <a:r>
              <a:rPr>
                <a:sym typeface="+mn-ea"/>
              </a:rPr>
              <a:t>创建</a:t>
            </a:r>
            <a:r>
              <a:rPr lang="en-US" altLang="zh-CN">
                <a:sym typeface="+mn-ea"/>
              </a:rPr>
              <a:t>“</a:t>
            </a:r>
            <a:r>
              <a:rPr>
                <a:sym typeface="+mn-ea"/>
              </a:rPr>
              <a:t>，进入下页</a:t>
            </a:r>
            <a:endParaRPr>
              <a:sym typeface="+mn-ea"/>
            </a:endParaRPr>
          </a:p>
        </p:txBody>
      </p:sp>
      <p:pic>
        <p:nvPicPr>
          <p:cNvPr id="5" name="内容占位符 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770380" y="431800"/>
            <a:ext cx="2247265" cy="616458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651125" y="87630"/>
            <a:ext cx="6344285" cy="647700"/>
          </a:xfrm>
        </p:spPr>
        <p:txBody>
          <a:bodyPr/>
          <a:p>
            <a:pPr algn="ctr"/>
            <a:br>
              <a:rPr altLang="zh-CN">
                <a:sym typeface="+mn-ea"/>
              </a:rPr>
            </a:br>
            <a:r>
              <a:rPr altLang="zh-CN">
                <a:sym typeface="+mn-ea"/>
              </a:rPr>
              <a:t>企业商标申请人创建商标申请人指南</a:t>
            </a:r>
            <a:br>
              <a:rPr altLang="zh-CN"/>
            </a:br>
            <a:endParaRPr altLang="zh-CN"/>
          </a:p>
        </p:txBody>
      </p:sp>
      <p:sp>
        <p:nvSpPr>
          <p:cNvPr id="6" name="文本框 5"/>
          <p:cNvSpPr txBox="1"/>
          <p:nvPr/>
        </p:nvSpPr>
        <p:spPr>
          <a:xfrm>
            <a:off x="812800" y="781050"/>
            <a:ext cx="103365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企业申请人请上传</a:t>
            </a:r>
            <a:r>
              <a:rPr lang="zh-CN" altLang="en-US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最新</a:t>
            </a:r>
            <a:r>
              <a:rPr lang="zh-CN" altLang="en-US"/>
              <a:t>的执照副本复印件（盖</a:t>
            </a:r>
            <a:r>
              <a:rPr lang="zh-CN" altLang="en-US">
                <a:solidFill>
                  <a:srgbClr val="FF0000"/>
                </a:solidFill>
              </a:rPr>
              <a:t>公章，章须是红色，盖章勿将名称、住所，信用代码盖住</a:t>
            </a:r>
            <a:r>
              <a:rPr lang="zh-CN" altLang="en-US"/>
              <a:t>），建议上传</a:t>
            </a:r>
            <a:r>
              <a:rPr lang="en-US" altLang="zh-CN"/>
              <a:t>JPG</a:t>
            </a:r>
            <a:r>
              <a:rPr lang="zh-CN" altLang="en-US"/>
              <a:t>格式，尺寸</a:t>
            </a:r>
            <a:r>
              <a:rPr lang="en-US" altLang="zh-CN"/>
              <a:t>793*1122</a:t>
            </a:r>
            <a:r>
              <a:rPr lang="zh-CN" altLang="en-US"/>
              <a:t>至</a:t>
            </a:r>
            <a:r>
              <a:rPr lang="en-US" altLang="zh-CN"/>
              <a:t>1587*2245</a:t>
            </a:r>
            <a:r>
              <a:rPr lang="zh-CN" altLang="en-US"/>
              <a:t>间，建议大小</a:t>
            </a:r>
            <a:r>
              <a:rPr lang="en-US" altLang="zh-CN"/>
              <a:t>100K</a:t>
            </a:r>
            <a:r>
              <a:rPr lang="zh-CN" altLang="en-US"/>
              <a:t>至</a:t>
            </a:r>
            <a:r>
              <a:rPr lang="en-US" altLang="zh-CN"/>
              <a:t>500K</a:t>
            </a:r>
            <a:r>
              <a:rPr lang="zh-CN" altLang="en-US"/>
              <a:t>间，</a:t>
            </a:r>
            <a:r>
              <a:rPr lang="zh-CN" altLang="en-US"/>
              <a:t>如果新式横版执照，请将执照横向放置，以便自动识别，识别后请认真核对，以免出错，大小不能超过</a:t>
            </a:r>
            <a:r>
              <a:rPr lang="en-US" altLang="zh-CN"/>
              <a:t>2M</a:t>
            </a:r>
            <a:r>
              <a:rPr lang="zh-CN" altLang="en-US"/>
              <a:t>，</a:t>
            </a:r>
            <a:r>
              <a:rPr lang="zh-CN" altLang="en-US">
                <a:solidFill>
                  <a:srgbClr val="FF0000"/>
                </a:solidFill>
              </a:rPr>
              <a:t>注意看网页详细说明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59435" y="2051050"/>
            <a:ext cx="291084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sz="2400">
                <a:solidFill>
                  <a:srgbClr val="FF0000"/>
                </a:solidFill>
                <a:sym typeface="+mn-ea"/>
              </a:rPr>
              <a:t>先</a:t>
            </a:r>
            <a:r>
              <a:rPr altLang="zh-CN" sz="2400">
                <a:solidFill>
                  <a:schemeClr val="tx1"/>
                </a:solidFill>
                <a:sym typeface="+mn-ea"/>
              </a:rPr>
              <a:t>创建商标申请人信息，</a:t>
            </a:r>
            <a:r>
              <a:rPr lang="zh-CN" sz="2400">
                <a:solidFill>
                  <a:schemeClr val="tx1"/>
                </a:solidFill>
                <a:sym typeface="+mn-ea"/>
              </a:rPr>
              <a:t>提交信息后，马上可以自助申请商标，支付后，管理员审核通过即可提交到商标局</a:t>
            </a:r>
            <a:endParaRPr lang="zh-CN" altLang="zh-CN" sz="2400">
              <a:solidFill>
                <a:schemeClr val="tx1"/>
              </a:solidFill>
              <a:sym typeface="+mn-ea"/>
            </a:endParaRPr>
          </a:p>
        </p:txBody>
      </p:sp>
      <p:pic>
        <p:nvPicPr>
          <p:cNvPr id="5" name="内容占位符 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779520" y="1747520"/>
            <a:ext cx="7369810" cy="498792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ISCONTENTSTITLE" val="0"/>
  <p:tag name="KSO_WM_UNIT_PRESET_TEXT" val="在此输入您的封面副标题"/>
  <p:tag name="KSO_WM_UNIT_NOCLEAR" val="0"/>
  <p:tag name="KSO_WM_UNIT_VALUE" val="15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187308_1*b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SLIDE_MODEL_TYPE" val="cover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3.xml><?xml version="1.0" encoding="utf-8"?>
<p:tagLst xmlns:p="http://schemas.openxmlformats.org/presentationml/2006/main">
  <p:tag name="REFSHAPE" val="443595124"/>
  <p:tag name="KSO_WM_UNIT_PLACING_PICTURE_USER_VIEWPORT" val="{&quot;height&quot;:7395,&quot;width&quot;:10080}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4.xml><?xml version="1.0" encoding="utf-8"?>
<p:tagLst xmlns:p="http://schemas.openxmlformats.org/presentationml/2006/main">
  <p:tag name="commondata" val="eyJoZGlkIjoiMTk0OWRmYWZiOTBlYjdlOGFjODhmOTM4MzYzZTE2Y2IifQ==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1863</Words>
  <Application>WPS 演示</Application>
  <PresentationFormat>宽屏</PresentationFormat>
  <Paragraphs>109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5" baseType="lpstr">
      <vt:lpstr>Arial</vt:lpstr>
      <vt:lpstr>宋体</vt:lpstr>
      <vt:lpstr>Wingdings</vt:lpstr>
      <vt:lpstr>微软雅黑</vt:lpstr>
      <vt:lpstr>Arial Unicode MS</vt:lpstr>
      <vt:lpstr>Office 主题​​</vt:lpstr>
      <vt:lpstr>企运网  商标自助申请操作指南</vt:lpstr>
      <vt:lpstr>可使用的操作工具：电脑、 手机、平板</vt:lpstr>
      <vt:lpstr>第一步：会员注册</vt:lpstr>
      <vt:lpstr>选择QQ或微信登陆的，且已帐号的选择图1操作，如果未注册过，选择图2操作</vt:lpstr>
      <vt:lpstr>会员认证</vt:lpstr>
      <vt:lpstr>填写会员认证信息</vt:lpstr>
      <vt:lpstr>示例：微信通知截图</vt:lpstr>
      <vt:lpstr>会员注册成功后，点击打开“控制台”，再左边点击“商标.知产”下的“商标申请人“，再点击”创建“，进入下页</vt:lpstr>
      <vt:lpstr> 企业商标申请人创建商标申请人指南 </vt:lpstr>
      <vt:lpstr>个人商标申请人创建商标申请人指南</vt:lpstr>
      <vt:lpstr>创建商标申请人说明</vt:lpstr>
      <vt:lpstr>商标申请表填写说明</vt:lpstr>
      <vt:lpstr>上一页填写完整后，直接点击下载委托书，打印后在右下角盖章或签字，手机拍照或扫描后上传，建议使用“扫描全能王”APP拍照，格式为JPG，建议长宽1000*1414px，扫描像素72至150之间，文件大小不超过2M。</vt:lpstr>
      <vt:lpstr>选择商品或服务项目的快捷方法一</vt:lpstr>
      <vt:lpstr>选择商品或服务项目的快捷方法二</vt:lpstr>
      <vt:lpstr>选择商品或服务项目的快捷方法三</vt:lpstr>
      <vt:lpstr>付款说明</vt:lpstr>
      <vt:lpstr>关注公众号，网站将及时微信通知商标状态信息</vt:lpstr>
      <vt:lpstr>关注公众号，网站将及时微信通知商标状态信息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商标站长</cp:lastModifiedBy>
  <cp:revision>114</cp:revision>
  <dcterms:created xsi:type="dcterms:W3CDTF">2019-06-19T02:08:00Z</dcterms:created>
  <dcterms:modified xsi:type="dcterms:W3CDTF">2024-10-11T00:03:18Z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2052-12.1.0.18276</vt:lpwstr>
  </property>
  <property fmtid="{D5CDD505-2E9C-101B-9397-08002B2CF9AE}" pid="3" name="ICV">
    <vt:lpwstr>1AA4652726DF4E988D2BDB2F78038B70_12</vt:lpwstr>
  </property>
</Properties>
</file>